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8" r:id="rId11"/>
    <p:sldId id="266" r:id="rId12"/>
    <p:sldId id="267" r:id="rId13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Arial Black" panose="020B0A04020102020204" pitchFamily="34" charset="0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1096" y="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/>
            <a:fld id="{00000000-1234-1234-1234-123412341234}" type="slidenum">
              <a:rPr lang="en-US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92984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6b77fba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76b77fba96_0_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SzPts val="1100"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6e5203b0d0_0_4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71" name="Google Shape;171;g6e5203b0d0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6e5203b0d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6e5203b0d0_0_4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80" name="Google Shape;180;g6e5203b0d0_0_4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76b77fba96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7" name="Google Shape;187;g76b77fba96_0_5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/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5" name="Google Shape;10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15" name="Google Shape;11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6e5203b0d0_0_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23" name="Google Shape;123;g6e5203b0d0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6e5203b0d0_0_2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31" name="Google Shape;131;g6e5203b0d0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39" name="Google Shape;13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6e5203b0d0_0_1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47" name="Google Shape;147;g6e5203b0d0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6e5203b0d0_0_3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63" name="Google Shape;163;g6e5203b0d0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6e5203b0d0_0_4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71" name="Google Shape;171;g6e5203b0d0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Slide">
  <p:cSld name="Intro Slid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3" title="Backgroun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66759"/>
            <a:ext cx="9144000" cy="5491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 title="FAST 2020 Logo Decorative Image"/>
          <p:cNvPicPr preferRelativeResize="0"/>
          <p:nvPr/>
        </p:nvPicPr>
        <p:blipFill rotWithShape="1">
          <a:blip r:embed="rId3">
            <a:alphaModFix/>
          </a:blip>
          <a:srcRect b="6872"/>
          <a:stretch/>
        </p:blipFill>
        <p:spPr>
          <a:xfrm>
            <a:off x="2835837" y="1642038"/>
            <a:ext cx="3472324" cy="436992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5913200" y="1462325"/>
            <a:ext cx="3029100" cy="1028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APRIL 14-16, 2020</a:t>
            </a:r>
            <a:br>
              <a:rPr lang="en-US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ATLANTA, GEORGIA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GEORGIA WORLD CONGRESS CENTER</a:t>
            </a:r>
            <a:endParaRPr sz="1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13" title="Advancing Acquisi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3629" y="6249071"/>
            <a:ext cx="8113881" cy="549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 title="GSA Starmark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3700" y="415873"/>
            <a:ext cx="665950" cy="6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 txBox="1"/>
          <p:nvPr/>
        </p:nvSpPr>
        <p:spPr>
          <a:xfrm>
            <a:off x="5378425" y="761775"/>
            <a:ext cx="34275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U.S. General Services Administration</a:t>
            </a:r>
            <a:endParaRPr sz="1200" b="1" i="0" u="none" strike="noStrike" cap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1302805" y="250124"/>
            <a:ext cx="7540800" cy="8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400" b="1">
                <a:solidFill>
                  <a:srgbClr val="00266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8472487" y="6218237"/>
            <a:ext cx="5493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" name="Google Shape;27;p3" descr="HiRez4inchGSAStarMarkRGB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8087" y="285749"/>
            <a:ext cx="1208313" cy="1057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" name="Google Shape;28;p3"/>
          <p:cNvCxnSpPr/>
          <p:nvPr/>
        </p:nvCxnSpPr>
        <p:spPr>
          <a:xfrm>
            <a:off x="468087" y="1447800"/>
            <a:ext cx="8218713" cy="0"/>
          </a:xfrm>
          <a:prstGeom prst="straightConnector1">
            <a:avLst/>
          </a:prstGeom>
          <a:noFill/>
          <a:ln w="25400" cap="flat" cmpd="sng">
            <a:solidFill>
              <a:srgbClr val="777659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yolanda.collins@gsa.gov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quisition.gov/content/part-8-required-sources-supplies-and-servic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a.gov/buying-selling/purchasing-programs/gsa-schedules/selling-through-schedules/roadmap-for-new-schedule-offerors/assemble-your-offer#complet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offer.gsa.gov/" TargetMode="External"/><Relationship Id="rId4" Type="http://schemas.openxmlformats.org/officeDocument/2006/relationships/hyperlink" Target="https://vsc.gsa.gov/education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nb.com/duns-number.html" TargetMode="External"/><Relationship Id="rId7" Type="http://schemas.openxmlformats.org/officeDocument/2006/relationships/hyperlink" Target="https://www.gsa.gov/cdnstatic/Offer%20Documents%20Checklist%2010_1_19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sa.gov/buying-selling/purchasing-programs/gsa-schedules/selling-through-schedules/roadmap-for-new-schedule-offerors/get-ready#openratings" TargetMode="External"/><Relationship Id="rId5" Type="http://schemas.openxmlformats.org/officeDocument/2006/relationships/hyperlink" Target="https://www.gsa.gov/buying-selling/purchasing-programs/gsa-schedules/selling-through-schedules/roadmap-for-new-schedule-offerors/get-ready#certificate" TargetMode="External"/><Relationship Id="rId4" Type="http://schemas.openxmlformats.org/officeDocument/2006/relationships/hyperlink" Target="https://www.sam.gov/SA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1302805" y="250124"/>
            <a:ext cx="7540800" cy="8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FAST 2020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Contacts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4" name="Google Shape;174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FY20 GSA/NIH HBCU Webinar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76" name="Google Shape;176;p24"/>
          <p:cNvSpPr txBox="1">
            <a:spLocks noGrp="1"/>
          </p:cNvSpPr>
          <p:nvPr>
            <p:ph type="body" idx="1"/>
          </p:nvPr>
        </p:nvSpPr>
        <p:spPr>
          <a:xfrm>
            <a:off x="457200" y="1623950"/>
            <a:ext cx="84879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Calvin Mitchell Jr. </a:t>
            </a:r>
          </a:p>
          <a:p>
            <a:pPr marL="5715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 dirty="0" smtClean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calvin.mitchell@gsa.gov</a:t>
            </a:r>
            <a:r>
              <a:rPr lang="en-US" u="sng" dirty="0" smtClean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5715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u="sng" dirty="0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71500" lv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Yolanda 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ollins </a:t>
            </a:r>
          </a:p>
          <a:p>
            <a:pPr marL="571500" lv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yolanda.collins@gsa.gov</a:t>
            </a:r>
            <a:endParaRPr lang="en-US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71500" lv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72982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Questions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184" name="Google Shape;18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375" y="1728425"/>
            <a:ext cx="7186399" cy="4882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489075"/>
            <a:ext cx="8839199" cy="5175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6"/>
          <p:cNvSpPr/>
          <p:nvPr/>
        </p:nvSpPr>
        <p:spPr>
          <a:xfrm>
            <a:off x="1319625" y="2266625"/>
            <a:ext cx="6453300" cy="3808800"/>
          </a:xfrm>
          <a:prstGeom prst="rect">
            <a:avLst/>
          </a:prstGeom>
          <a:solidFill>
            <a:srgbClr val="F8F8F8">
              <a:alpha val="87060"/>
            </a:srgbClr>
          </a:solidFill>
          <a:ln>
            <a:noFill/>
          </a:ln>
          <a:effectLst>
            <a:reflection endPos="12000" dist="5715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09737" y="2632075"/>
            <a:ext cx="2257424" cy="305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03700" y="3355975"/>
            <a:ext cx="3111499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6"/>
          <p:cNvSpPr txBox="1"/>
          <p:nvPr/>
        </p:nvSpPr>
        <p:spPr>
          <a:xfrm>
            <a:off x="3908425" y="5146675"/>
            <a:ext cx="3832200" cy="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>
                <a:solidFill>
                  <a:srgbClr val="0A3279"/>
                </a:solidFill>
                <a:latin typeface="Arial Black"/>
                <a:ea typeface="Arial Black"/>
                <a:cs typeface="Arial Black"/>
                <a:sym typeface="Arial Black"/>
              </a:rPr>
              <a:t>www.gsa.gov/FAST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A3279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94" name="Google Shape;194;p26"/>
          <p:cNvSpPr txBox="1"/>
          <p:nvPr/>
        </p:nvSpPr>
        <p:spPr>
          <a:xfrm>
            <a:off x="4168775" y="4210050"/>
            <a:ext cx="3571800" cy="10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279"/>
              </a:buClr>
              <a:buSzPts val="1200"/>
              <a:buFont typeface="Arial Black"/>
              <a:buNone/>
            </a:pPr>
            <a:r>
              <a:rPr lang="en-US" sz="1200" b="1" i="0" u="none">
                <a:solidFill>
                  <a:srgbClr val="0A3279"/>
                </a:solidFill>
                <a:latin typeface="Arial Black"/>
                <a:ea typeface="Arial Black"/>
                <a:cs typeface="Arial Black"/>
                <a:sym typeface="Arial Black"/>
              </a:rPr>
              <a:t>Free for government attendees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A3279"/>
              </a:buClr>
              <a:buSzPts val="1200"/>
              <a:buFont typeface="Arial Black"/>
              <a:buNone/>
            </a:pPr>
            <a:r>
              <a:rPr lang="en-US" sz="1200" b="1" i="0" u="none">
                <a:solidFill>
                  <a:srgbClr val="0A3279"/>
                </a:solidFill>
                <a:latin typeface="Arial Black"/>
                <a:ea typeface="Arial Black"/>
                <a:cs typeface="Arial Black"/>
                <a:sym typeface="Arial Black"/>
              </a:rPr>
              <a:t>Earn up to 20 Continuous Learning Points (CLPs)</a:t>
            </a:r>
            <a:endParaRPr/>
          </a:p>
        </p:txBody>
      </p:sp>
      <p:pic>
        <p:nvPicPr>
          <p:cNvPr id="195" name="Google Shape;195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8787" y="482600"/>
            <a:ext cx="676275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6"/>
          <p:cNvSpPr txBox="1"/>
          <p:nvPr/>
        </p:nvSpPr>
        <p:spPr>
          <a:xfrm>
            <a:off x="5930900" y="865187"/>
            <a:ext cx="31116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100"/>
              <a:buFont typeface="Arial"/>
              <a:buNone/>
            </a:pPr>
            <a:r>
              <a:rPr lang="en-US" sz="1100" b="1" i="0" u="non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U.S. General Services Administration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6" descr="HiRez4inchGSAStarMarkRGB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074" y="285750"/>
            <a:ext cx="1301225" cy="11385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" name="Google Shape;108;p16"/>
          <p:cNvCxnSpPr/>
          <p:nvPr/>
        </p:nvCxnSpPr>
        <p:spPr>
          <a:xfrm>
            <a:off x="539496" y="3472189"/>
            <a:ext cx="8229600" cy="0"/>
          </a:xfrm>
          <a:prstGeom prst="straightConnector1">
            <a:avLst/>
          </a:prstGeom>
          <a:noFill/>
          <a:ln w="19050" cap="flat" cmpd="sng">
            <a:solidFill>
              <a:srgbClr val="AAA98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9" name="Google Shape;109;p16"/>
          <p:cNvCxnSpPr/>
          <p:nvPr/>
        </p:nvCxnSpPr>
        <p:spPr>
          <a:xfrm>
            <a:off x="533400" y="3081528"/>
            <a:ext cx="8229600" cy="0"/>
          </a:xfrm>
          <a:prstGeom prst="straightConnector1">
            <a:avLst/>
          </a:prstGeom>
          <a:noFill/>
          <a:ln w="19050" cap="flat" cmpd="sng">
            <a:solidFill>
              <a:srgbClr val="AAA98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0" name="Google Shape;110;p16"/>
          <p:cNvSpPr txBox="1">
            <a:spLocks noGrp="1"/>
          </p:cNvSpPr>
          <p:nvPr>
            <p:ph type="ctrTitle"/>
          </p:nvPr>
        </p:nvSpPr>
        <p:spPr>
          <a:xfrm>
            <a:off x="685800" y="1477275"/>
            <a:ext cx="7772400" cy="147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GSA/NIH HBCU Webinar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Google Shape;111;p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Understanding the GSA Schedules</a:t>
            </a:r>
            <a:endParaRPr sz="44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57600" lvl="0" indent="4572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Yolanda Collins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57600" lvl="0" indent="4572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Calvin Mitchell 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2" name="Google Shape;11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1725" y="163775"/>
            <a:ext cx="1301225" cy="130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>
            <a:spLocks noGrp="1"/>
          </p:cNvSpPr>
          <p:nvPr>
            <p:ph type="title"/>
          </p:nvPr>
        </p:nvSpPr>
        <p:spPr>
          <a:xfrm>
            <a:off x="457200" y="1251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Agenda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" name="Google Shape;118;p17"/>
          <p:cNvSpPr txBox="1">
            <a:spLocks noGrp="1"/>
          </p:cNvSpPr>
          <p:nvPr>
            <p:ph type="body" idx="1"/>
          </p:nvPr>
        </p:nvSpPr>
        <p:spPr>
          <a:xfrm>
            <a:off x="382450" y="1624013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33400" indent="-457200">
              <a:lnSpc>
                <a:spcPct val="80000"/>
              </a:lnSpc>
              <a:spcBef>
                <a:spcPts val="0"/>
              </a:spcBef>
              <a:buSzPts val="2400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Overview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>
              <a:lnSpc>
                <a:spcPct val="80000"/>
              </a:lnSpc>
              <a:spcBef>
                <a:spcPts val="0"/>
              </a:spcBef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Federal Contracting 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>
              <a:lnSpc>
                <a:spcPct val="80000"/>
              </a:lnSpc>
              <a:spcBef>
                <a:spcPts val="0"/>
              </a:spcBef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General Service Administration  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33400" indent="-457200">
              <a:lnSpc>
                <a:spcPct val="80000"/>
              </a:lnSpc>
              <a:spcBef>
                <a:spcPts val="0"/>
              </a:spcBef>
              <a:buSzPts val="2400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GSA Schedules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33400" indent="-457200">
              <a:lnSpc>
                <a:spcPct val="80000"/>
              </a:lnSpc>
              <a:spcBef>
                <a:spcPts val="0"/>
              </a:spcBef>
              <a:buSzPts val="2400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Benefits of GSA Schedules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33400" indent="-457200">
              <a:lnSpc>
                <a:spcPct val="80000"/>
              </a:lnSpc>
              <a:spcBef>
                <a:spcPts val="0"/>
              </a:spcBef>
              <a:buSzPts val="2400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Obtaining Schedule  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9" name="Google Shape;119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FY20 GSA/NIH HBCU Webinar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" name="Google Shape;120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457200" y="1814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Federal Contracting 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18"/>
          <p:cNvSpPr txBox="1">
            <a:spLocks noGrp="1"/>
          </p:cNvSpPr>
          <p:nvPr>
            <p:ph type="body" idx="1"/>
          </p:nvPr>
        </p:nvSpPr>
        <p:spPr>
          <a:xfrm>
            <a:off x="457200" y="1465225"/>
            <a:ext cx="84879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About </a:t>
            </a: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40%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of the government’s discretionary spending goes to </a:t>
            </a: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contracts for goods and services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In fiscal year 2019, the federal government spent more than </a:t>
            </a: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$560B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on these contracts, an increase of more </a:t>
            </a: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$100B from 2015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Professional Services is one of the largest categories of spend supporting federal agencies in their acquisition and management of approximately </a:t>
            </a: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$70 billion in services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annually.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FY20 GSA/NIH HBCU Webinar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Google Shape;128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title"/>
          </p:nvPr>
        </p:nvSpPr>
        <p:spPr>
          <a:xfrm>
            <a:off x="457200" y="1814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Overview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Google Shape;134;p19"/>
          <p:cNvSpPr txBox="1">
            <a:spLocks noGrp="1"/>
          </p:cNvSpPr>
          <p:nvPr>
            <p:ph type="body" idx="1"/>
          </p:nvPr>
        </p:nvSpPr>
        <p:spPr>
          <a:xfrm>
            <a:off x="457200" y="1465225"/>
            <a:ext cx="84879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The GSA was established in 1949 with a purpose of streamlining the administrative work of the government.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The mission of GSA is to deliver the best value in real estate, </a:t>
            </a: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acquisition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, and technology services to government and the American people.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GSA supports our customers by providing government-wide contract vehicles for the procurement of products and services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FY20 GSA/NIH HBCU Webinar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Google Shape;136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GSA Schedules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Google Shape;142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FY20 GSA/NIH HBCU Webinar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44" name="Google Shape;144;p20"/>
          <p:cNvSpPr txBox="1">
            <a:spLocks noGrp="1"/>
          </p:cNvSpPr>
          <p:nvPr>
            <p:ph type="body" idx="1"/>
          </p:nvPr>
        </p:nvSpPr>
        <p:spPr>
          <a:xfrm>
            <a:off x="457200" y="1623950"/>
            <a:ext cx="84879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GSA Consolidated Schedules (Multiple Award Schedules (MAS) and Federal Supply Schedules) </a:t>
            </a:r>
            <a:r>
              <a:rPr lang="en-US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FAR 8.405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A government-wide contract vehicle for purchasing commercial products, services, and solutions.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5 year contract with three 5-year options – up to 20 years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Easy, efficient, connecting government buyers and industry.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Benefits of GSA Schedules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0" name="Google Shape;150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FY20 GSA/NIH HBCU Webinar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52" name="Google Shape;152;p21"/>
          <p:cNvSpPr txBox="1">
            <a:spLocks noGrp="1"/>
          </p:cNvSpPr>
          <p:nvPr>
            <p:ph type="body" idx="1"/>
          </p:nvPr>
        </p:nvSpPr>
        <p:spPr>
          <a:xfrm>
            <a:off x="457200" y="1623950"/>
            <a:ext cx="84879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Schedules is a $33 Billion dollar a year program.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Professional Services generates roughly $9.3B.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Schedules are the premier vehicle for government sales, including federal, state, and local government agencies.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Gain a Competitive Advantage.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Reduce administrative burden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Obtaining GSA Schedule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" name="Google Shape;166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FY20 GSA/NIH HBCU Webinar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68" name="Google Shape;168;p23"/>
          <p:cNvSpPr txBox="1">
            <a:spLocks noGrp="1"/>
          </p:cNvSpPr>
          <p:nvPr>
            <p:ph type="body" idx="1"/>
          </p:nvPr>
        </p:nvSpPr>
        <p:spPr>
          <a:xfrm>
            <a:off x="457200" y="1623950"/>
            <a:ext cx="84879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-US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Understand and compile the information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and requirements documents to submit an offer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Review and understand your product and service offerings and unique category requirements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-US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Complete required training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Complete and submit an offer through the </a:t>
            </a:r>
            <a:r>
              <a:rPr lang="en-US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eOffer/eMod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system.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GSA contracting representative will be assigned to review and evaluate your offer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Obtaining GSA Schedule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4" name="Google Shape;174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FY20 GSA/NIH HBCU Webinar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76" name="Google Shape;176;p24"/>
          <p:cNvSpPr txBox="1">
            <a:spLocks noGrp="1"/>
          </p:cNvSpPr>
          <p:nvPr>
            <p:ph type="body" idx="1"/>
          </p:nvPr>
        </p:nvSpPr>
        <p:spPr>
          <a:xfrm>
            <a:off x="457200" y="1623950"/>
            <a:ext cx="84879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Register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-US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D-U-N-S Number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-US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System For Award Management(SAM)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-US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Digital Certificate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-US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Past Performance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Understanding the Solicitation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-US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Offer Document Submission Checklist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415</Words>
  <Application>Microsoft Office PowerPoint</Application>
  <PresentationFormat>On-screen Show (4:3)</PresentationFormat>
  <Paragraphs>104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Calibri</vt:lpstr>
      <vt:lpstr>Arial Black</vt:lpstr>
      <vt:lpstr>Blank</vt:lpstr>
      <vt:lpstr>FAST 2020</vt:lpstr>
      <vt:lpstr>GSA/NIH HBCU Webinar</vt:lpstr>
      <vt:lpstr>Agenda</vt:lpstr>
      <vt:lpstr>Federal Contracting </vt:lpstr>
      <vt:lpstr>Overview</vt:lpstr>
      <vt:lpstr>GSA Schedules</vt:lpstr>
      <vt:lpstr>Benefits of GSA Schedules</vt:lpstr>
      <vt:lpstr>Obtaining GSA Schedule</vt:lpstr>
      <vt:lpstr>Obtaining GSA Schedule</vt:lpstr>
      <vt:lpstr>Contacts</vt:lpstr>
      <vt:lpstr>Questions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 2020</dc:title>
  <dc:creator>CalvinJMitchell</dc:creator>
  <cp:lastModifiedBy>CalvinJMitchell</cp:lastModifiedBy>
  <cp:revision>6</cp:revision>
  <dcterms:modified xsi:type="dcterms:W3CDTF">2020-01-30T22:34:42Z</dcterms:modified>
</cp:coreProperties>
</file>